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9" r:id="rId7"/>
    <p:sldId id="284" r:id="rId8"/>
    <p:sldId id="292" r:id="rId9"/>
    <p:sldId id="288" r:id="rId10"/>
    <p:sldId id="278" r:id="rId11"/>
    <p:sldId id="285" r:id="rId12"/>
    <p:sldId id="286" r:id="rId13"/>
    <p:sldId id="280" r:id="rId14"/>
    <p:sldId id="281" r:id="rId15"/>
    <p:sldId id="282" r:id="rId16"/>
    <p:sldId id="287" r:id="rId17"/>
    <p:sldId id="289" r:id="rId18"/>
    <p:sldId id="290" r:id="rId19"/>
    <p:sldId id="283" r:id="rId20"/>
    <p:sldId id="291" r:id="rId2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p:cViewPr varScale="1">
        <p:scale>
          <a:sx n="108" d="100"/>
          <a:sy n="108" d="100"/>
        </p:scale>
        <p:origin x="102" y="2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CA3D3A24-E06B-43A8-AE8B-54692D146547}" type="datetimeFigureOut">
              <a:rPr lang="nl-NL" smtClean="0"/>
              <a:t>1-10-2020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1022715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A3D3A24-E06B-43A8-AE8B-54692D146547}" type="datetimeFigureOut">
              <a:rPr lang="nl-NL" smtClean="0"/>
              <a:t>1-10-2020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8624560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A3D3A24-E06B-43A8-AE8B-54692D146547}" type="datetimeFigureOut">
              <a:rPr lang="nl-NL" smtClean="0"/>
              <a:t>1-10-2020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53523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CA3D3A24-E06B-43A8-AE8B-54692D146547}" type="datetimeFigureOut">
              <a:rPr lang="nl-NL" smtClean="0"/>
              <a:t>1-10-2020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2501807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CA3D3A24-E06B-43A8-AE8B-54692D146547}" type="datetimeFigureOut">
              <a:rPr lang="nl-NL" smtClean="0"/>
              <a:t>1-10-2020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596612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CA3D3A24-E06B-43A8-AE8B-54692D146547}" type="datetimeFigureOut">
              <a:rPr lang="nl-NL" smtClean="0"/>
              <a:t>1-10-2020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275150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CA3D3A24-E06B-43A8-AE8B-54692D146547}" type="datetimeFigureOut">
              <a:rPr lang="nl-NL" smtClean="0"/>
              <a:t>1-10-2020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28897298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CA3D3A24-E06B-43A8-AE8B-54692D146547}" type="datetimeFigureOut">
              <a:rPr lang="nl-NL" smtClean="0"/>
              <a:t>1-10-2020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3971397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A3D3A24-E06B-43A8-AE8B-54692D146547}" type="datetimeFigureOut">
              <a:rPr lang="nl-NL" smtClean="0"/>
              <a:t>1-10-2020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270057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3D3A24-E06B-43A8-AE8B-54692D146547}" type="datetimeFigureOut">
              <a:rPr lang="nl-NL" smtClean="0"/>
              <a:t>1-10-2020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144101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CA3D3A24-E06B-43A8-AE8B-54692D146547}" type="datetimeFigureOut">
              <a:rPr lang="nl-NL" smtClean="0"/>
              <a:t>1-10-2020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863D86E9-67CB-4DF2-A748-C77FF7BF31E3}" type="slidenum">
              <a:rPr lang="nl-NL" smtClean="0"/>
              <a:t>‹nr.›</a:t>
            </a:fld>
            <a:endParaRPr lang="nl-NL"/>
          </a:p>
        </p:txBody>
      </p:sp>
    </p:spTree>
    <p:extLst>
      <p:ext uri="{BB962C8B-B14F-4D97-AF65-F5344CB8AC3E}">
        <p14:creationId xmlns:p14="http://schemas.microsoft.com/office/powerpoint/2010/main" val="2236264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3D3A24-E06B-43A8-AE8B-54692D146547}" type="datetimeFigureOut">
              <a:rPr lang="nl-NL" smtClean="0"/>
              <a:t>1-10-2020</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3D86E9-67CB-4DF2-A748-C77FF7BF31E3}" type="slidenum">
              <a:rPr lang="nl-NL" smtClean="0"/>
              <a:t>‹nr.›</a:t>
            </a:fld>
            <a:endParaRPr lang="nl-NL"/>
          </a:p>
        </p:txBody>
      </p:sp>
    </p:spTree>
    <p:extLst>
      <p:ext uri="{BB962C8B-B14F-4D97-AF65-F5344CB8AC3E}">
        <p14:creationId xmlns:p14="http://schemas.microsoft.com/office/powerpoint/2010/main" val="578039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mp"/><Relationship Id="rId2" Type="http://schemas.openxmlformats.org/officeDocument/2006/relationships/image" Target="../media/image3.tmp"/><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tmp"/><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dirty="0"/>
              <a:t>Onderdelen van de plant</a:t>
            </a:r>
          </a:p>
        </p:txBody>
      </p:sp>
      <p:sp>
        <p:nvSpPr>
          <p:cNvPr id="3" name="Ondertitel 2"/>
          <p:cNvSpPr>
            <a:spLocks noGrp="1"/>
          </p:cNvSpPr>
          <p:nvPr>
            <p:ph type="subTitle" idx="1"/>
          </p:nvPr>
        </p:nvSpPr>
        <p:spPr/>
        <p:txBody>
          <a:bodyPr/>
          <a:lstStyle/>
          <a:p>
            <a:r>
              <a:rPr lang="nl-NL" dirty="0"/>
              <a:t>Les 4</a:t>
            </a:r>
          </a:p>
        </p:txBody>
      </p:sp>
    </p:spTree>
    <p:extLst>
      <p:ext uri="{BB962C8B-B14F-4D97-AF65-F5344CB8AC3E}">
        <p14:creationId xmlns:p14="http://schemas.microsoft.com/office/powerpoint/2010/main" val="26525443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Gezonde wortels</a:t>
            </a:r>
          </a:p>
        </p:txBody>
      </p:sp>
      <p:sp>
        <p:nvSpPr>
          <p:cNvPr id="3" name="Tijdelijke aanduiding voor inhoud 2"/>
          <p:cNvSpPr>
            <a:spLocks noGrp="1"/>
          </p:cNvSpPr>
          <p:nvPr>
            <p:ph idx="1"/>
          </p:nvPr>
        </p:nvSpPr>
        <p:spPr/>
        <p:txBody>
          <a:bodyPr/>
          <a:lstStyle/>
          <a:p>
            <a:r>
              <a:rPr lang="nl-NL" dirty="0"/>
              <a:t>Gezonde wortels zijn stevig en hebben een wit of bruine kleur.</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80441" y="2636912"/>
            <a:ext cx="2885764"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24342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Ongezonde wortels</a:t>
            </a:r>
          </a:p>
        </p:txBody>
      </p:sp>
      <p:sp>
        <p:nvSpPr>
          <p:cNvPr id="3" name="Tijdelijke aanduiding voor inhoud 2"/>
          <p:cNvSpPr>
            <a:spLocks noGrp="1"/>
          </p:cNvSpPr>
          <p:nvPr>
            <p:ph idx="1"/>
          </p:nvPr>
        </p:nvSpPr>
        <p:spPr/>
        <p:txBody>
          <a:bodyPr/>
          <a:lstStyle/>
          <a:p>
            <a:r>
              <a:rPr lang="nl-NL" dirty="0"/>
              <a:t>Aangevreten;</a:t>
            </a:r>
          </a:p>
          <a:p>
            <a:r>
              <a:rPr lang="nl-NL" dirty="0"/>
              <a:t>Rotten (deze trek je uit elkaar)</a:t>
            </a:r>
          </a:p>
          <a:p>
            <a:endParaRPr lang="nl-NL"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996952"/>
            <a:ext cx="5715000" cy="333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7641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 calcmode="lin" valueType="num">
                                      <p:cBhvr additive="base">
                                        <p:cTn id="19" dur="500" fill="hold"/>
                                        <p:tgtEl>
                                          <p:spTgt spid="1026"/>
                                        </p:tgtEl>
                                        <p:attrNameLst>
                                          <p:attrName>ppt_x</p:attrName>
                                        </p:attrNameLst>
                                      </p:cBhvr>
                                      <p:tavLst>
                                        <p:tav tm="0">
                                          <p:val>
                                            <p:strVal val="#ppt_x"/>
                                          </p:val>
                                        </p:tav>
                                        <p:tav tm="100000">
                                          <p:val>
                                            <p:strVal val="#ppt_x"/>
                                          </p:val>
                                        </p:tav>
                                      </p:tavLst>
                                    </p:anim>
                                    <p:anim calcmode="lin" valueType="num">
                                      <p:cBhvr additive="base">
                                        <p:cTn id="20"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De reden van ongezonde wortels</a:t>
            </a:r>
          </a:p>
        </p:txBody>
      </p:sp>
      <p:sp>
        <p:nvSpPr>
          <p:cNvPr id="3" name="Tijdelijke aanduiding voor inhoud 2"/>
          <p:cNvSpPr>
            <a:spLocks noGrp="1"/>
          </p:cNvSpPr>
          <p:nvPr>
            <p:ph idx="1"/>
          </p:nvPr>
        </p:nvSpPr>
        <p:spPr/>
        <p:txBody>
          <a:bodyPr>
            <a:normAutofit lnSpcReduction="10000"/>
          </a:bodyPr>
          <a:lstStyle/>
          <a:p>
            <a:r>
              <a:rPr lang="nl-NL" dirty="0"/>
              <a:t>Te veel water</a:t>
            </a:r>
          </a:p>
          <a:p>
            <a:endParaRPr lang="nl-NL" dirty="0"/>
          </a:p>
          <a:p>
            <a:r>
              <a:rPr lang="nl-NL" dirty="0"/>
              <a:t>Te weinig water</a:t>
            </a:r>
          </a:p>
          <a:p>
            <a:pPr marL="0" indent="0">
              <a:buNone/>
            </a:pPr>
            <a:endParaRPr lang="nl-NL" dirty="0"/>
          </a:p>
          <a:p>
            <a:r>
              <a:rPr lang="nl-NL" dirty="0"/>
              <a:t>Te veel meststoffen</a:t>
            </a:r>
          </a:p>
          <a:p>
            <a:endParaRPr lang="nl-NL" dirty="0"/>
          </a:p>
          <a:p>
            <a:r>
              <a:rPr lang="nl-NL" dirty="0"/>
              <a:t>Aantasting door Insecten/schimmels/</a:t>
            </a:r>
            <a:r>
              <a:rPr lang="nl-NL" dirty="0" err="1"/>
              <a:t>bacterien</a:t>
            </a:r>
            <a:endParaRPr lang="nl-NL" dirty="0"/>
          </a:p>
          <a:p>
            <a:endParaRPr lang="nl-NL" dirty="0"/>
          </a:p>
          <a:p>
            <a:endParaRPr lang="nl-NL"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268760"/>
            <a:ext cx="4013432" cy="3010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1075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Aantastingen</a:t>
            </a:r>
          </a:p>
        </p:txBody>
      </p:sp>
      <p:sp>
        <p:nvSpPr>
          <p:cNvPr id="3" name="Tijdelijke aanduiding voor inhoud 2"/>
          <p:cNvSpPr>
            <a:spLocks noGrp="1"/>
          </p:cNvSpPr>
          <p:nvPr>
            <p:ph idx="1"/>
          </p:nvPr>
        </p:nvSpPr>
        <p:spPr/>
        <p:txBody>
          <a:bodyPr>
            <a:normAutofit fontScale="70000" lnSpcReduction="20000"/>
          </a:bodyPr>
          <a:lstStyle/>
          <a:p>
            <a:r>
              <a:rPr lang="nl-NL" dirty="0"/>
              <a:t>Wortels kunnen door schimmels aangetast worden, waardoor wortelrot optreedt. Ook kunnen wortels aangevreten worden door insecten, zoals ritnaalden, engerlingen, emelten en rouwvlieglarven. Rouwvliegen komen in het voorjaar massaal uit de poppen en geven dan veel overlast op onder andere autoruiten.</a:t>
            </a:r>
          </a:p>
          <a:p>
            <a:endParaRPr lang="nl-NL" dirty="0"/>
          </a:p>
          <a:p>
            <a:r>
              <a:rPr lang="nl-NL" dirty="0"/>
              <a:t>Aaltjes (onder andere wortelknobbelaaltjes) zijn onder meer veroorzakers van de zogenaamde bodemmoeheid. Doordat ze de wortels massaal aanprikken en aan de wortelcellen zuigen zorgen ze voor een trage groei. Een voorbeeld hiervan zijn de valplekken bij de aardappelteelt.</a:t>
            </a:r>
          </a:p>
          <a:p>
            <a:endParaRPr lang="nl-NL" dirty="0"/>
          </a:p>
          <a:p>
            <a:r>
              <a:rPr lang="nl-NL" dirty="0"/>
              <a:t>Ook luizen (wortelluis) kunnen op wortels voorkomen. Sla en andijvie kunnen hier soms veel last van hebben.</a:t>
            </a:r>
          </a:p>
        </p:txBody>
      </p:sp>
    </p:spTree>
    <p:extLst>
      <p:ext uri="{BB962C8B-B14F-4D97-AF65-F5344CB8AC3E}">
        <p14:creationId xmlns:p14="http://schemas.microsoft.com/office/powerpoint/2010/main" val="1530297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 veel aan meststoffen</a:t>
            </a:r>
          </a:p>
        </p:txBody>
      </p:sp>
      <p:sp>
        <p:nvSpPr>
          <p:cNvPr id="3" name="Tijdelijke aanduiding voor inhoud 2"/>
          <p:cNvSpPr>
            <a:spLocks noGrp="1"/>
          </p:cNvSpPr>
          <p:nvPr>
            <p:ph idx="1"/>
          </p:nvPr>
        </p:nvSpPr>
        <p:spPr/>
        <p:txBody>
          <a:bodyPr>
            <a:normAutofit fontScale="70000" lnSpcReduction="20000"/>
          </a:bodyPr>
          <a:lstStyle/>
          <a:p>
            <a:pPr marL="0" indent="0">
              <a:buNone/>
            </a:pPr>
            <a:r>
              <a:rPr lang="nl-NL" dirty="0"/>
              <a:t>Bij meststoffen is het zeker geen kwestie van ‘baadt het niet dan schaadt het niet.</a:t>
            </a:r>
          </a:p>
          <a:p>
            <a:endParaRPr lang="nl-NL" dirty="0"/>
          </a:p>
          <a:p>
            <a:r>
              <a:rPr lang="nl-NL" dirty="0"/>
              <a:t>Van een teveel aan meststoffen, met name stikstof, gaan planten een extreme bladmassa produceren. Dat lijkt heel wat, maar die planten zijn nergens tegen bestand. </a:t>
            </a:r>
          </a:p>
          <a:p>
            <a:endParaRPr lang="nl-NL" dirty="0"/>
          </a:p>
          <a:p>
            <a:r>
              <a:rPr lang="nl-NL" dirty="0"/>
              <a:t>Een teveel aan fosfor in de bodem kan de opname van andere sporen en mineralen bemoeilijken. </a:t>
            </a:r>
          </a:p>
          <a:p>
            <a:endParaRPr lang="nl-NL" dirty="0"/>
          </a:p>
          <a:p>
            <a:r>
              <a:rPr lang="nl-NL" dirty="0"/>
              <a:t>Ook kan een teveel aan meststoffen in de bodem de bodemstructuur om zeep helpen, waardoor planten bijvoorbeeld minder diep wortelen of de bodem zijn vochtvasthoudend vermogen verliest.</a:t>
            </a:r>
          </a:p>
        </p:txBody>
      </p:sp>
    </p:spTree>
    <p:extLst>
      <p:ext uri="{BB962C8B-B14F-4D97-AF65-F5344CB8AC3E}">
        <p14:creationId xmlns:p14="http://schemas.microsoft.com/office/powerpoint/2010/main" val="1724285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Te veel of te weinig water</a:t>
            </a:r>
          </a:p>
        </p:txBody>
      </p:sp>
      <p:sp>
        <p:nvSpPr>
          <p:cNvPr id="3" name="Tijdelijke aanduiding voor inhoud 2"/>
          <p:cNvSpPr>
            <a:spLocks noGrp="1"/>
          </p:cNvSpPr>
          <p:nvPr>
            <p:ph idx="1"/>
          </p:nvPr>
        </p:nvSpPr>
        <p:spPr/>
        <p:txBody>
          <a:bodyPr/>
          <a:lstStyle/>
          <a:p>
            <a:r>
              <a:rPr lang="nl-NL" dirty="0"/>
              <a:t>Wortels verstikken door te veel water en gaan rotten;</a:t>
            </a:r>
          </a:p>
          <a:p>
            <a:endParaRPr lang="nl-NL" dirty="0"/>
          </a:p>
          <a:p>
            <a:r>
              <a:rPr lang="nl-NL" dirty="0"/>
              <a:t>Wortels verdrogen waardoor de opname van voedingstoffen niet meer gaat.</a:t>
            </a:r>
          </a:p>
        </p:txBody>
      </p:sp>
    </p:spTree>
    <p:extLst>
      <p:ext uri="{BB962C8B-B14F-4D97-AF65-F5344CB8AC3E}">
        <p14:creationId xmlns:p14="http://schemas.microsoft.com/office/powerpoint/2010/main" val="39539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Kenmerken plant</a:t>
            </a:r>
          </a:p>
        </p:txBody>
      </p:sp>
      <p:sp>
        <p:nvSpPr>
          <p:cNvPr id="3" name="Tijdelijke aanduiding voor inhoud 2"/>
          <p:cNvSpPr>
            <a:spLocks noGrp="1"/>
          </p:cNvSpPr>
          <p:nvPr>
            <p:ph idx="1"/>
          </p:nvPr>
        </p:nvSpPr>
        <p:spPr/>
        <p:txBody>
          <a:bodyPr/>
          <a:lstStyle/>
          <a:p>
            <a:r>
              <a:rPr lang="nl-NL" dirty="0"/>
              <a:t>Bladverlies kan een symptoom zijn van rotte of ongezonde wortels (bv. door overmatige droogte, bewatering of bemesting), maar ook van een plotse verandering in temperatuur, licht of vochtigheid.</a:t>
            </a:r>
          </a:p>
          <a:p>
            <a:endParaRPr lang="nl-NL" dirty="0"/>
          </a:p>
          <a:p>
            <a:endParaRPr lang="nl-NL"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4149080"/>
            <a:ext cx="2304256"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40532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sp>
        <p:nvSpPr>
          <p:cNvPr id="3" name="Tijdelijke aanduiding voor inhoud 2"/>
          <p:cNvSpPr>
            <a:spLocks noGrp="1"/>
          </p:cNvSpPr>
          <p:nvPr>
            <p:ph idx="1"/>
          </p:nvPr>
        </p:nvSpPr>
        <p:spPr/>
        <p:txBody>
          <a:bodyPr>
            <a:normAutofit lnSpcReduction="10000"/>
          </a:bodyPr>
          <a:lstStyle/>
          <a:p>
            <a:r>
              <a:rPr lang="nl-NL" dirty="0"/>
              <a:t>Ga op zoek (buiten/kas/leerbedrijf/thuis) naar planten waarbij je ziet dat ze blad verliezen, vergelen, kijk naar de wortels en ontdek wat de reden is.</a:t>
            </a:r>
          </a:p>
          <a:p>
            <a:endParaRPr lang="nl-NL" dirty="0"/>
          </a:p>
          <a:p>
            <a:r>
              <a:rPr lang="nl-NL" dirty="0"/>
              <a:t>Zoek van alle redenen van ongezonde wortels een afbeelding en noteer wat de kenmerken zijn (schimmels, aaltjes, insecten, luis, meststoffen, water)</a:t>
            </a:r>
          </a:p>
        </p:txBody>
      </p:sp>
    </p:spTree>
    <p:extLst>
      <p:ext uri="{BB962C8B-B14F-4D97-AF65-F5344CB8AC3E}">
        <p14:creationId xmlns:p14="http://schemas.microsoft.com/office/powerpoint/2010/main" val="26239024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Vorige week</a:t>
            </a:r>
          </a:p>
        </p:txBody>
      </p:sp>
      <p:sp>
        <p:nvSpPr>
          <p:cNvPr id="3" name="Tijdelijke aanduiding voor inhoud 2"/>
          <p:cNvSpPr>
            <a:spLocks noGrp="1"/>
          </p:cNvSpPr>
          <p:nvPr>
            <p:ph idx="1"/>
          </p:nvPr>
        </p:nvSpPr>
        <p:spPr/>
        <p:txBody>
          <a:bodyPr>
            <a:normAutofit fontScale="70000" lnSpcReduction="20000"/>
          </a:bodyPr>
          <a:lstStyle/>
          <a:p>
            <a:endParaRPr lang="nl-NL" dirty="0"/>
          </a:p>
          <a:p>
            <a:r>
              <a:rPr lang="nl-NL" dirty="0"/>
              <a:t>Wat zijn de functies van de wortel?</a:t>
            </a:r>
          </a:p>
          <a:p>
            <a:endParaRPr lang="nl-NL" dirty="0"/>
          </a:p>
          <a:p>
            <a:r>
              <a:rPr lang="nl-NL" dirty="0"/>
              <a:t>Waaruit bestaat de wortel? </a:t>
            </a:r>
          </a:p>
          <a:p>
            <a:endParaRPr lang="nl-NL" dirty="0"/>
          </a:p>
          <a:p>
            <a:r>
              <a:rPr lang="nl-NL" dirty="0"/>
              <a:t>Waarvoor dienen de hoofdwortel, zijwortel en wortelharen?</a:t>
            </a:r>
          </a:p>
          <a:p>
            <a:endParaRPr lang="nl-NL" dirty="0"/>
          </a:p>
          <a:p>
            <a:r>
              <a:rPr lang="nl-NL" dirty="0"/>
              <a:t>Hoe noem je zone rondom de wortel waar schimmels en </a:t>
            </a:r>
            <a:r>
              <a:rPr lang="nl-NL" dirty="0" err="1"/>
              <a:t>bacterien</a:t>
            </a:r>
            <a:r>
              <a:rPr lang="nl-NL" dirty="0"/>
              <a:t> leven?</a:t>
            </a:r>
          </a:p>
          <a:p>
            <a:endParaRPr lang="nl-NL" dirty="0"/>
          </a:p>
          <a:p>
            <a:r>
              <a:rPr lang="nl-NL" dirty="0"/>
              <a:t>Leg de symbiose uit tussen de bacteriën en schimmels en de plant.</a:t>
            </a:r>
          </a:p>
          <a:p>
            <a:endParaRPr lang="nl-NL" dirty="0"/>
          </a:p>
          <a:p>
            <a:endParaRPr lang="nl-NL" dirty="0"/>
          </a:p>
        </p:txBody>
      </p:sp>
    </p:spTree>
    <p:extLst>
      <p:ext uri="{BB962C8B-B14F-4D97-AF65-F5344CB8AC3E}">
        <p14:creationId xmlns:p14="http://schemas.microsoft.com/office/powerpoint/2010/main" val="2559453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087C0E-5005-467C-AB44-FA41925AECD6}"/>
              </a:ext>
            </a:extLst>
          </p:cNvPr>
          <p:cNvSpPr>
            <a:spLocks noGrp="1"/>
          </p:cNvSpPr>
          <p:nvPr>
            <p:ph type="title"/>
          </p:nvPr>
        </p:nvSpPr>
        <p:spPr>
          <a:xfrm>
            <a:off x="457200" y="1124744"/>
            <a:ext cx="8229600" cy="1143000"/>
          </a:xfrm>
        </p:spPr>
        <p:txBody>
          <a:bodyPr>
            <a:normAutofit fontScale="90000"/>
          </a:bodyPr>
          <a:lstStyle/>
          <a:p>
            <a:r>
              <a:rPr lang="nl-NL" dirty="0"/>
              <a:t>Les 4: gezonde en ongezonde wortels</a:t>
            </a:r>
          </a:p>
        </p:txBody>
      </p:sp>
      <p:pic>
        <p:nvPicPr>
          <p:cNvPr id="3" name="Afbeelding 2">
            <a:extLst>
              <a:ext uri="{FF2B5EF4-FFF2-40B4-BE49-F238E27FC236}">
                <a16:creationId xmlns:a16="http://schemas.microsoft.com/office/drawing/2014/main" id="{B2B0CC58-8D95-47EB-8CBB-EBF662AB6541}"/>
              </a:ext>
            </a:extLst>
          </p:cNvPr>
          <p:cNvPicPr>
            <a:picLocks noChangeAspect="1"/>
          </p:cNvPicPr>
          <p:nvPr/>
        </p:nvPicPr>
        <p:blipFill>
          <a:blip r:embed="rId2"/>
          <a:stretch>
            <a:fillRect/>
          </a:stretch>
        </p:blipFill>
        <p:spPr>
          <a:xfrm>
            <a:off x="2339752" y="2267744"/>
            <a:ext cx="4104456" cy="4104456"/>
          </a:xfrm>
          <a:prstGeom prst="rect">
            <a:avLst/>
          </a:prstGeom>
        </p:spPr>
      </p:pic>
    </p:spTree>
    <p:extLst>
      <p:ext uri="{BB962C8B-B14F-4D97-AF65-F5344CB8AC3E}">
        <p14:creationId xmlns:p14="http://schemas.microsoft.com/office/powerpoint/2010/main" val="33410652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wortelgestel</a:t>
            </a:r>
          </a:p>
        </p:txBody>
      </p:sp>
      <p:sp>
        <p:nvSpPr>
          <p:cNvPr id="3" name="Tijdelijke aanduiding voor inhoud 2"/>
          <p:cNvSpPr>
            <a:spLocks noGrp="1"/>
          </p:cNvSpPr>
          <p:nvPr>
            <p:ph idx="1"/>
          </p:nvPr>
        </p:nvSpPr>
        <p:spPr/>
        <p:txBody>
          <a:bodyPr>
            <a:normAutofit fontScale="92500"/>
          </a:bodyPr>
          <a:lstStyle/>
          <a:p>
            <a:pPr marL="0" indent="0">
              <a:buNone/>
            </a:pPr>
            <a:r>
              <a:rPr lang="nl-NL" dirty="0"/>
              <a:t>Het wortelstelsel bestaat uit vier delen</a:t>
            </a:r>
          </a:p>
          <a:p>
            <a:endParaRPr lang="nl-NL" dirty="0"/>
          </a:p>
          <a:p>
            <a:r>
              <a:rPr lang="nl-NL" dirty="0"/>
              <a:t>de wortel = de uitgegroeide kiemwortel</a:t>
            </a:r>
          </a:p>
          <a:p>
            <a:r>
              <a:rPr lang="nl-NL" dirty="0"/>
              <a:t>de zijwortel = een vertakking van de hoofdwortel</a:t>
            </a:r>
          </a:p>
          <a:p>
            <a:r>
              <a:rPr lang="nl-NL" dirty="0"/>
              <a:t>het wortelmutsje of </a:t>
            </a:r>
            <a:r>
              <a:rPr lang="nl-NL" dirty="0" err="1"/>
              <a:t>calyptra</a:t>
            </a:r>
            <a:r>
              <a:rPr lang="nl-NL" dirty="0"/>
              <a:t> = bescherming rond het tere worteluiteinde</a:t>
            </a:r>
          </a:p>
          <a:p>
            <a:r>
              <a:rPr lang="nl-NL" dirty="0"/>
              <a:t>de wortelharen of </a:t>
            </a:r>
            <a:r>
              <a:rPr lang="nl-NL" dirty="0" err="1"/>
              <a:t>rizoïden</a:t>
            </a:r>
            <a:r>
              <a:rPr lang="nl-NL" dirty="0"/>
              <a:t> = haarfijne </a:t>
            </a:r>
            <a:r>
              <a:rPr lang="nl-NL" dirty="0" err="1"/>
              <a:t>uitgroeiingen</a:t>
            </a:r>
            <a:r>
              <a:rPr lang="nl-NL" dirty="0"/>
              <a:t> op de wortel.</a:t>
            </a:r>
          </a:p>
        </p:txBody>
      </p:sp>
    </p:spTree>
    <p:extLst>
      <p:ext uri="{BB962C8B-B14F-4D97-AF65-F5344CB8AC3E}">
        <p14:creationId xmlns:p14="http://schemas.microsoft.com/office/powerpoint/2010/main" val="1811637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766B6-E629-4EEA-903B-40DD41C4B9CE}"/>
              </a:ext>
            </a:extLst>
          </p:cNvPr>
          <p:cNvSpPr>
            <a:spLocks noGrp="1"/>
          </p:cNvSpPr>
          <p:nvPr>
            <p:ph type="title"/>
          </p:nvPr>
        </p:nvSpPr>
        <p:spPr/>
        <p:txBody>
          <a:bodyPr/>
          <a:lstStyle/>
          <a:p>
            <a:r>
              <a:rPr lang="nl-NL" dirty="0"/>
              <a:t>Verschillende soorten wortels</a:t>
            </a:r>
          </a:p>
        </p:txBody>
      </p:sp>
      <p:sp>
        <p:nvSpPr>
          <p:cNvPr id="7" name="Tekstvak 6">
            <a:extLst>
              <a:ext uri="{FF2B5EF4-FFF2-40B4-BE49-F238E27FC236}">
                <a16:creationId xmlns:a16="http://schemas.microsoft.com/office/drawing/2014/main" id="{1F9F1C06-CAF1-4A9D-98B2-32560A6169E2}"/>
              </a:ext>
            </a:extLst>
          </p:cNvPr>
          <p:cNvSpPr txBox="1"/>
          <p:nvPr/>
        </p:nvSpPr>
        <p:spPr>
          <a:xfrm>
            <a:off x="539552" y="2136338"/>
            <a:ext cx="4968552" cy="3693319"/>
          </a:xfrm>
          <a:prstGeom prst="rect">
            <a:avLst/>
          </a:prstGeom>
          <a:noFill/>
        </p:spPr>
        <p:txBody>
          <a:bodyPr wrap="square" rtlCol="0">
            <a:spAutoFit/>
          </a:bodyPr>
          <a:lstStyle/>
          <a:p>
            <a:pPr marL="342900" indent="-342900">
              <a:buFont typeface="+mj-lt"/>
              <a:buAutoNum type="alphaLcParenR"/>
            </a:pPr>
            <a:r>
              <a:rPr lang="nl-NL" sz="2400" dirty="0"/>
              <a:t>Vertakte hoofdwortel (vaste planten)</a:t>
            </a:r>
          </a:p>
          <a:p>
            <a:pPr marL="342900" indent="-342900">
              <a:buFont typeface="+mj-lt"/>
              <a:buAutoNum type="alphaLcParenR"/>
            </a:pPr>
            <a:r>
              <a:rPr lang="nl-NL" sz="2400" dirty="0" err="1"/>
              <a:t>Bijwortels</a:t>
            </a:r>
            <a:r>
              <a:rPr lang="nl-NL" sz="2400" dirty="0"/>
              <a:t> (gras, prei)</a:t>
            </a:r>
          </a:p>
          <a:p>
            <a:pPr marL="342900" indent="-342900">
              <a:buFont typeface="+mj-lt"/>
              <a:buAutoNum type="alphaLcParenR"/>
            </a:pPr>
            <a:r>
              <a:rPr lang="nl-NL" sz="2400" dirty="0"/>
              <a:t>Penwortel (witlof, paardenbloem)</a:t>
            </a:r>
          </a:p>
          <a:p>
            <a:pPr marL="342900" indent="-342900">
              <a:buFont typeface="+mj-lt"/>
              <a:buAutoNum type="alphaLcParenR"/>
            </a:pPr>
            <a:r>
              <a:rPr lang="nl-NL" sz="2400" dirty="0"/>
              <a:t>Radijsvormige hoofdwortel (radijs)</a:t>
            </a:r>
          </a:p>
          <a:p>
            <a:pPr marL="342900" indent="-342900">
              <a:buFont typeface="+mj-lt"/>
              <a:buAutoNum type="alphaLcParenR"/>
            </a:pPr>
            <a:r>
              <a:rPr lang="nl-NL" sz="2400" dirty="0"/>
              <a:t>Wortelknol (dahlia)</a:t>
            </a:r>
          </a:p>
          <a:p>
            <a:pPr marL="342900" indent="-342900">
              <a:buFont typeface="+mj-lt"/>
              <a:buAutoNum type="alphaLcParenR"/>
            </a:pPr>
            <a:r>
              <a:rPr lang="nl-NL" sz="2400" dirty="0"/>
              <a:t>Gerokte bol (ui)</a:t>
            </a:r>
          </a:p>
          <a:p>
            <a:pPr marL="342900" indent="-342900">
              <a:buFont typeface="+mj-lt"/>
              <a:buAutoNum type="alphaLcParenR"/>
            </a:pPr>
            <a:r>
              <a:rPr lang="nl-NL" sz="2400" dirty="0"/>
              <a:t>Geschubde bol (lelie)</a:t>
            </a:r>
          </a:p>
          <a:p>
            <a:pPr marL="342900" indent="-342900">
              <a:buFont typeface="+mj-lt"/>
              <a:buAutoNum type="alphaLcParenR"/>
            </a:pPr>
            <a:r>
              <a:rPr lang="nl-NL" sz="2400" dirty="0"/>
              <a:t>Naakte stengelknol (aardappel)</a:t>
            </a:r>
          </a:p>
          <a:p>
            <a:pPr marL="342900" indent="-342900">
              <a:buFont typeface="+mj-lt"/>
              <a:buAutoNum type="alphaLcParenR"/>
            </a:pPr>
            <a:endParaRPr lang="nl-NL" dirty="0"/>
          </a:p>
        </p:txBody>
      </p:sp>
      <p:pic>
        <p:nvPicPr>
          <p:cNvPr id="10" name="Tijdelijke aanduiding voor inhoud 9">
            <a:extLst>
              <a:ext uri="{FF2B5EF4-FFF2-40B4-BE49-F238E27FC236}">
                <a16:creationId xmlns:a16="http://schemas.microsoft.com/office/drawing/2014/main" id="{06B79444-856A-445C-86C6-87B4D84F016E}"/>
              </a:ext>
            </a:extLst>
          </p:cNvPr>
          <p:cNvPicPr>
            <a:picLocks noGrp="1" noChangeAspect="1"/>
          </p:cNvPicPr>
          <p:nvPr>
            <p:ph idx="1"/>
          </p:nvPr>
        </p:nvPicPr>
        <p:blipFill>
          <a:blip r:embed="rId2"/>
          <a:stretch>
            <a:fillRect/>
          </a:stretch>
        </p:blipFill>
        <p:spPr>
          <a:xfrm>
            <a:off x="5508104" y="1485984"/>
            <a:ext cx="3431671" cy="4343673"/>
          </a:xfrm>
          <a:prstGeom prst="rect">
            <a:avLst/>
          </a:prstGeom>
        </p:spPr>
      </p:pic>
    </p:spTree>
    <p:extLst>
      <p:ext uri="{BB962C8B-B14F-4D97-AF65-F5344CB8AC3E}">
        <p14:creationId xmlns:p14="http://schemas.microsoft.com/office/powerpoint/2010/main" val="90495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3" end="3"/>
                                            </p:txEl>
                                          </p:spTgt>
                                        </p:tgtEl>
                                        <p:attrNameLst>
                                          <p:attrName>style.visibility</p:attrName>
                                        </p:attrNameLst>
                                      </p:cBhvr>
                                      <p:to>
                                        <p:strVal val="visible"/>
                                      </p:to>
                                    </p:set>
                                    <p:anim calcmode="lin" valueType="num">
                                      <p:cBhvr additive="base">
                                        <p:cTn id="25"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xEl>
                                              <p:pRg st="4" end="4"/>
                                            </p:txEl>
                                          </p:spTgt>
                                        </p:tgtEl>
                                        <p:attrNameLst>
                                          <p:attrName>style.visibility</p:attrName>
                                        </p:attrNameLst>
                                      </p:cBhvr>
                                      <p:to>
                                        <p:strVal val="visible"/>
                                      </p:to>
                                    </p:set>
                                    <p:anim calcmode="lin" valueType="num">
                                      <p:cBhvr additive="base">
                                        <p:cTn id="3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7">
                                            <p:txEl>
                                              <p:pRg st="5" end="5"/>
                                            </p:txEl>
                                          </p:spTgt>
                                        </p:tgtEl>
                                        <p:attrNameLst>
                                          <p:attrName>style.visibility</p:attrName>
                                        </p:attrNameLst>
                                      </p:cBhvr>
                                      <p:to>
                                        <p:strVal val="visible"/>
                                      </p:to>
                                    </p:set>
                                    <p:anim calcmode="lin" valueType="num">
                                      <p:cBhvr additive="base">
                                        <p:cTn id="37"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7">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7">
                                            <p:txEl>
                                              <p:pRg st="6" end="6"/>
                                            </p:txEl>
                                          </p:spTgt>
                                        </p:tgtEl>
                                        <p:attrNameLst>
                                          <p:attrName>style.visibility</p:attrName>
                                        </p:attrNameLst>
                                      </p:cBhvr>
                                      <p:to>
                                        <p:strVal val="visible"/>
                                      </p:to>
                                    </p:set>
                                    <p:anim calcmode="lin" valueType="num">
                                      <p:cBhvr additive="base">
                                        <p:cTn id="43"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7">
                                            <p:txEl>
                                              <p:pRg st="7" end="7"/>
                                            </p:txEl>
                                          </p:spTgt>
                                        </p:tgtEl>
                                        <p:attrNameLst>
                                          <p:attrName>style.visibility</p:attrName>
                                        </p:attrNameLst>
                                      </p:cBhvr>
                                      <p:to>
                                        <p:strVal val="visible"/>
                                      </p:to>
                                    </p:set>
                                    <p:anim calcmode="lin" valueType="num">
                                      <p:cBhvr additive="base">
                                        <p:cTn id="49"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Verschillende soorten wortels</a:t>
            </a:r>
          </a:p>
        </p:txBody>
      </p:sp>
      <p:pic>
        <p:nvPicPr>
          <p:cNvPr id="4" name="Tijdelijke aanduiding voor inhoud 3" descr="biodoen wortelstelsels en wortelharen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7152" t="38483" r="45225" b="33859"/>
          <a:stretch/>
        </p:blipFill>
        <p:spPr>
          <a:xfrm>
            <a:off x="611560" y="2060848"/>
            <a:ext cx="7986281" cy="3532391"/>
          </a:xfrm>
        </p:spPr>
      </p:pic>
      <p:pic>
        <p:nvPicPr>
          <p:cNvPr id="5" name="Afbeelding 4" descr="biodoen wortelstelsels en wortelharen - Google Chrome"/>
          <p:cNvPicPr>
            <a:picLocks noChangeAspect="1"/>
          </p:cNvPicPr>
          <p:nvPr/>
        </p:nvPicPr>
        <p:blipFill rotWithShape="1">
          <a:blip r:embed="rId3">
            <a:extLst>
              <a:ext uri="{28A0092B-C50C-407E-A947-70E740481C1C}">
                <a14:useLocalDpi xmlns:a14="http://schemas.microsoft.com/office/drawing/2010/main" val="0"/>
              </a:ext>
            </a:extLst>
          </a:blip>
          <a:srcRect l="16665" t="39711" r="43097" b="50000"/>
          <a:stretch/>
        </p:blipFill>
        <p:spPr>
          <a:xfrm>
            <a:off x="755576" y="5301208"/>
            <a:ext cx="7423788" cy="1142121"/>
          </a:xfrm>
          <a:prstGeom prst="rect">
            <a:avLst/>
          </a:prstGeom>
        </p:spPr>
      </p:pic>
    </p:spTree>
    <p:extLst>
      <p:ext uri="{BB962C8B-B14F-4D97-AF65-F5344CB8AC3E}">
        <p14:creationId xmlns:p14="http://schemas.microsoft.com/office/powerpoint/2010/main" val="32719304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Opdracht</a:t>
            </a:r>
          </a:p>
        </p:txBody>
      </p:sp>
      <p:pic>
        <p:nvPicPr>
          <p:cNvPr id="6" name="Tijdelijke aanduiding voor inhoud 5" descr="biodoen wortelstelsels en wortelharen - Google Chrome"/>
          <p:cNvPicPr>
            <a:picLocks noGrp="1" noChangeAspect="1"/>
          </p:cNvPicPr>
          <p:nvPr>
            <p:ph idx="1"/>
          </p:nvPr>
        </p:nvPicPr>
        <p:blipFill rotWithShape="1">
          <a:blip r:embed="rId2">
            <a:extLst>
              <a:ext uri="{28A0092B-C50C-407E-A947-70E740481C1C}">
                <a14:useLocalDpi xmlns:a14="http://schemas.microsoft.com/office/drawing/2010/main" val="0"/>
              </a:ext>
            </a:extLst>
          </a:blip>
          <a:srcRect l="17296" t="38838" r="43220" b="8138"/>
          <a:stretch/>
        </p:blipFill>
        <p:spPr>
          <a:xfrm>
            <a:off x="755576" y="1289088"/>
            <a:ext cx="6480720" cy="5236255"/>
          </a:xfrm>
        </p:spPr>
      </p:pic>
    </p:spTree>
    <p:extLst>
      <p:ext uri="{BB962C8B-B14F-4D97-AF65-F5344CB8AC3E}">
        <p14:creationId xmlns:p14="http://schemas.microsoft.com/office/powerpoint/2010/main" val="1809443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a:bodyPr>
          <a:lstStyle/>
          <a:p>
            <a:r>
              <a:rPr lang="nl-NL" dirty="0"/>
              <a:t>Planten 'zoeken' met hun wortels naar de optimale combinatie van water, zuurstof en voor de plant opneembare mineralen.</a:t>
            </a:r>
          </a:p>
          <a:p>
            <a:endParaRPr lang="nl-NL" dirty="0"/>
          </a:p>
          <a:p>
            <a:r>
              <a:rPr lang="nl-NL" dirty="0"/>
              <a:t> Eenmaal 'gevonden' dan neemt de wortelgroei af, wat goed waarneembaar is in meer gecontroleerde teeltomstandigheden zoals in substraatteelten. </a:t>
            </a:r>
          </a:p>
          <a:p>
            <a:endParaRPr lang="nl-NL" dirty="0"/>
          </a:p>
        </p:txBody>
      </p:sp>
    </p:spTree>
    <p:extLst>
      <p:ext uri="{BB962C8B-B14F-4D97-AF65-F5344CB8AC3E}">
        <p14:creationId xmlns:p14="http://schemas.microsoft.com/office/powerpoint/2010/main" val="88517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sp>
        <p:nvSpPr>
          <p:cNvPr id="3" name="Tijdelijke aanduiding voor inhoud 2"/>
          <p:cNvSpPr>
            <a:spLocks noGrp="1"/>
          </p:cNvSpPr>
          <p:nvPr>
            <p:ph idx="1"/>
          </p:nvPr>
        </p:nvSpPr>
        <p:spPr/>
        <p:txBody>
          <a:bodyPr>
            <a:normAutofit fontScale="85000" lnSpcReduction="20000"/>
          </a:bodyPr>
          <a:lstStyle/>
          <a:p>
            <a:r>
              <a:rPr lang="nl-NL" dirty="0"/>
              <a:t>Als het grondwater bij droogte niet te snel zakt kan de wortelgroei dit bijhouden en de waterbehoefte uit het grondwater blijven aanvullen. </a:t>
            </a:r>
          </a:p>
          <a:p>
            <a:endParaRPr lang="nl-NL" dirty="0"/>
          </a:p>
          <a:p>
            <a:r>
              <a:rPr lang="nl-NL" dirty="0"/>
              <a:t>In droge grond, bij voldoende voedsel, vormt de plant een uitgebreid wortelgestel zowel in de breedte als in de diepte. Als na een droogteperiode de grond weer nat wordt, vormt de plant direct nieuwe wortels in de vochtige plekken.</a:t>
            </a:r>
          </a:p>
          <a:p>
            <a:endParaRPr lang="nl-NL" dirty="0"/>
          </a:p>
          <a:p>
            <a:r>
              <a:rPr lang="nl-NL" dirty="0"/>
              <a:t>In voedselarme grond is het wortelgestel uitgebreider dan in voedselrijke grond. </a:t>
            </a:r>
          </a:p>
        </p:txBody>
      </p:sp>
    </p:spTree>
    <p:extLst>
      <p:ext uri="{BB962C8B-B14F-4D97-AF65-F5344CB8AC3E}">
        <p14:creationId xmlns:p14="http://schemas.microsoft.com/office/powerpoint/2010/main" val="530729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793C7D7F3BC946A5F2904ADE47754D" ma:contentTypeVersion="13" ma:contentTypeDescription="Een nieuw document maken." ma:contentTypeScope="" ma:versionID="f42ae457884816ed65af66d6ecd6449e">
  <xsd:schema xmlns:xsd="http://www.w3.org/2001/XMLSchema" xmlns:xs="http://www.w3.org/2001/XMLSchema" xmlns:p="http://schemas.microsoft.com/office/2006/metadata/properties" xmlns:ns3="c2e09757-d42c-4fcd-ae27-c71d4b258210" xmlns:ns4="bfe1b49f-1cd4-47d5-a3dc-4ad9ba0da7af" targetNamespace="http://schemas.microsoft.com/office/2006/metadata/properties" ma:root="true" ma:fieldsID="e05c96bf4333897997b4b9524680d5b4" ns3:_="" ns4:_="">
    <xsd:import namespace="c2e09757-d42c-4fcd-ae27-c71d4b258210"/>
    <xsd:import namespace="bfe1b49f-1cd4-47d5-a3dc-4ad9ba0da7af"/>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e09757-d42c-4fcd-ae27-c71d4b2582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fe1b49f-1cd4-47d5-a3dc-4ad9ba0da7af" elementFormDefault="qualified">
    <xsd:import namespace="http://schemas.microsoft.com/office/2006/documentManagement/types"/>
    <xsd:import namespace="http://schemas.microsoft.com/office/infopath/2007/PartnerControls"/>
    <xsd:element name="SharedWithUsers" ma:index="16"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Gedeeld met details" ma:internalName="SharedWithDetails" ma:readOnly="true">
      <xsd:simpleType>
        <xsd:restriction base="dms:Note">
          <xsd:maxLength value="255"/>
        </xsd:restriction>
      </xsd:simpleType>
    </xsd:element>
    <xsd:element name="SharingHintHash" ma:index="18"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C3A3026-1D87-4EEB-A53A-B208F911640A}">
  <ds:schemaRefs>
    <ds:schemaRef ds:uri="http://schemas.microsoft.com/sharepoint/v3/contenttype/forms"/>
  </ds:schemaRefs>
</ds:datastoreItem>
</file>

<file path=customXml/itemProps2.xml><?xml version="1.0" encoding="utf-8"?>
<ds:datastoreItem xmlns:ds="http://schemas.openxmlformats.org/officeDocument/2006/customXml" ds:itemID="{35B87821-0940-49BC-97BA-C1032C8815ED}">
  <ds:schemaRefs>
    <ds:schemaRef ds:uri="c2e09757-d42c-4fcd-ae27-c71d4b258210"/>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purl.org/dc/terms/"/>
    <ds:schemaRef ds:uri="bfe1b49f-1cd4-47d5-a3dc-4ad9ba0da7af"/>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30CA41C9-F28C-43A2-B586-456998C820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e09757-d42c-4fcd-ae27-c71d4b258210"/>
    <ds:schemaRef ds:uri="bfe1b49f-1cd4-47d5-a3dc-4ad9ba0da7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411</TotalTime>
  <Words>660</Words>
  <Application>Microsoft Office PowerPoint</Application>
  <PresentationFormat>Diavoorstelling (4:3)</PresentationFormat>
  <Paragraphs>77</Paragraphs>
  <Slides>17</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17</vt:i4>
      </vt:variant>
    </vt:vector>
  </HeadingPairs>
  <TitlesOfParts>
    <vt:vector size="20" baseType="lpstr">
      <vt:lpstr>Arial</vt:lpstr>
      <vt:lpstr>Calibri</vt:lpstr>
      <vt:lpstr>Kantoorthema</vt:lpstr>
      <vt:lpstr>Onderdelen van de plant</vt:lpstr>
      <vt:lpstr>Vorige week</vt:lpstr>
      <vt:lpstr>Les 4: gezonde en ongezonde wortels</vt:lpstr>
      <vt:lpstr>Het wortelgestel</vt:lpstr>
      <vt:lpstr>Verschillende soorten wortels</vt:lpstr>
      <vt:lpstr>Verschillende soorten wortels</vt:lpstr>
      <vt:lpstr>Opdracht</vt:lpstr>
      <vt:lpstr>PowerPoint-presentatie</vt:lpstr>
      <vt:lpstr>PowerPoint-presentatie</vt:lpstr>
      <vt:lpstr>Gezonde wortels</vt:lpstr>
      <vt:lpstr>Ongezonde wortels</vt:lpstr>
      <vt:lpstr>De reden van ongezonde wortels</vt:lpstr>
      <vt:lpstr>Aantastingen</vt:lpstr>
      <vt:lpstr>Te veel aan meststoffen</vt:lpstr>
      <vt:lpstr>Te veel of te weinig water</vt:lpstr>
      <vt:lpstr>Kenmerken plant</vt:lpstr>
      <vt:lpstr>Opdracht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Onderdelen van de plant</dc:title>
  <dc:creator>admin</dc:creator>
  <cp:lastModifiedBy>Bertus Boer</cp:lastModifiedBy>
  <cp:revision>36</cp:revision>
  <dcterms:created xsi:type="dcterms:W3CDTF">2019-09-17T19:39:52Z</dcterms:created>
  <dcterms:modified xsi:type="dcterms:W3CDTF">2020-10-01T18:41:11Z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0x01010079793C7D7F3BC946A5F2904ADE47754D</vt:lpwstr>
  </property>
</Properties>
</file>